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3A95C"/>
          </a:solidFill>
          <a:ln w="12700">
            <a:solidFill>
              <a:srgbClr val="83A95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670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GREENFEST BRAGA 2026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8412480" y="6446520"/>
            <a:ext cx="3246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670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MERCEDES DIANE GRIFFIN FORBES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33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MG_8782_Original(1)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109728"/>
            <a:ext cx="5285232" cy="627278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09728"/>
            <a:ext cx="6949440" cy="6272784"/>
          </a:xfrm>
          <a:prstGeom prst="rect">
            <a:avLst/>
          </a:prstGeom>
          <a:solidFill>
            <a:srgbClr val="20331F"/>
          </a:solidFill>
          <a:ln w="12700">
            <a:solidFill>
              <a:srgbClr val="20331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1143000"/>
            <a:ext cx="5669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WOMEN AT THE HEART OF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SUSTAINABLE FOOD SYSTEMS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13232" y="2926080"/>
            <a:ext cx="5303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6D3"/>
                </a:solidFill>
              </a:rPr>
              <a:t>From participation to power, ownership and agency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13232" y="42519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Mercedes Diane Griffin Forbes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13232" y="464515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5D4BA"/>
                </a:solidFill>
              </a:rPr>
              <a:t>Forbes Food &amp; Ag  •  DG Speaks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13232" y="52303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FC49F"/>
                </a:solidFill>
              </a:rPr>
              <a:t>Greenfest Braga  •  26 September 2026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ACROSS FOOD SYSTEMS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I kept seeing the same pattern</a:t>
            </a:r>
            <a:endParaRPr lang="en-US" sz="2800" dirty="0"/>
          </a:p>
        </p:txBody>
      </p:sp>
      <p:pic>
        <p:nvPicPr>
          <p:cNvPr id="4" name="Image 0" descr="/mnt/data/IMG_1823_Original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417320"/>
            <a:ext cx="5257800" cy="4343400"/>
          </a:xfrm>
          <a:prstGeom prst="rect">
            <a:avLst/>
          </a:prstGeom>
        </p:spPr>
      </p:pic>
      <p:pic>
        <p:nvPicPr>
          <p:cNvPr id="5" name="Image 1" descr="/mnt/data/cfcc0663-fa76-4837-a4a6-4433ee21c6f2_Original.jpe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417320"/>
            <a:ext cx="5394960" cy="43434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7240" y="5897880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E6B3B"/>
                </a:solidFill>
              </a:rPr>
              <a:t>Women were producing, selling, feeding, organizing and adapting.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THE CENTRAL ARGUMENT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Participation is not the same as power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1828800"/>
            <a:ext cx="2423160" cy="2286000"/>
          </a:xfrm>
          <a:prstGeom prst="roundRect">
            <a:avLst>
              <a:gd name="adj" fmla="val 3200"/>
            </a:avLst>
          </a:prstGeom>
          <a:solidFill>
            <a:srgbClr val="E5ECD9"/>
          </a:solidFill>
          <a:ln w="12700">
            <a:solidFill>
              <a:srgbClr val="D3DD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17627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E6B3B"/>
                </a:solidFill>
              </a:rPr>
              <a:t>LABOR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87552" y="278892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Who does the work?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547872" y="1828800"/>
            <a:ext cx="2423160" cy="2286000"/>
          </a:xfrm>
          <a:prstGeom prst="roundRect">
            <a:avLst>
              <a:gd name="adj" fmla="val 3200"/>
            </a:avLst>
          </a:prstGeom>
          <a:solidFill>
            <a:srgbClr val="EEF1E8"/>
          </a:solidFill>
          <a:ln w="12700">
            <a:solidFill>
              <a:srgbClr val="D3DD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730752" y="217627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E6B3B"/>
                </a:solidFill>
              </a:rPr>
              <a:t>ASSETS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803904" y="278892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Who owns land, tools and capital?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64224" y="1828800"/>
            <a:ext cx="2423160" cy="2286000"/>
          </a:xfrm>
          <a:prstGeom prst="roundRect">
            <a:avLst>
              <a:gd name="adj" fmla="val 3200"/>
            </a:avLst>
          </a:prstGeom>
          <a:solidFill>
            <a:srgbClr val="E5ECD9"/>
          </a:solidFill>
          <a:ln w="12700">
            <a:solidFill>
              <a:srgbClr val="D3DD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47104" y="217627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E6B3B"/>
                </a:solidFill>
              </a:rPr>
              <a:t>MARKETS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620256" y="278892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Who reaches buyers and captures value?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180576" y="1828800"/>
            <a:ext cx="2423160" cy="2286000"/>
          </a:xfrm>
          <a:prstGeom prst="roundRect">
            <a:avLst>
              <a:gd name="adj" fmla="val 3200"/>
            </a:avLst>
          </a:prstGeom>
          <a:solidFill>
            <a:srgbClr val="EEF1E8"/>
          </a:solidFill>
          <a:ln w="12700">
            <a:solidFill>
              <a:srgbClr val="D3DD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63456" y="217627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E6B3B"/>
                </a:solidFill>
              </a:rPr>
              <a:t>VOICE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436608" y="278892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Who shapes decisions and policy?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51560" y="48006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263126"/>
                </a:solidFill>
              </a:rPr>
              <a:t>A sustainable food system needs women not only inside the system, but able to shape it.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WHAT THE EVIDENCE TELLS US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The scale is enormous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4E6B3B"/>
                </a:solidFill>
              </a:rPr>
              <a:t>36%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960120" y="2514600"/>
            <a:ext cx="2834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of working women globally are employed in agrifood systems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26280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B85D6B"/>
                </a:solidFill>
              </a:rPr>
              <a:t>24%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4754880" y="2514600"/>
            <a:ext cx="2834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land-productivity gap between female- and male-managed farms of the same size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21040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4E6B3B"/>
                </a:solidFill>
              </a:rPr>
              <a:t>82¢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8549640" y="2514600"/>
            <a:ext cx="2834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earned by women for every $1 earned by men in agricultural wage employment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525780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705E"/>
                </a:solidFill>
              </a:rPr>
              <a:t>Source: FAO, The Status of Women in Agrifood Systems (2023)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97280" y="42519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63126"/>
                </a:solidFill>
              </a:rPr>
              <a:t>These gaps are not about women’s ability. They reflect unequal access to resources, services, markets and decision-making.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LAND • FINANCE • TECHNOLOGY • KNOWLEDGE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Access changes what is possible</a:t>
            </a:r>
            <a:endParaRPr lang="en-US" sz="2800" dirty="0"/>
          </a:p>
        </p:txBody>
      </p:sp>
      <p:pic>
        <p:nvPicPr>
          <p:cNvPr id="4" name="Image 0" descr="/mnt/data/IMG_1051_Original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417320"/>
            <a:ext cx="5532120" cy="4434840"/>
          </a:xfrm>
          <a:prstGeom prst="rect">
            <a:avLst/>
          </a:prstGeom>
        </p:spPr>
      </p:pic>
      <p:pic>
        <p:nvPicPr>
          <p:cNvPr id="5" name="Image 1" descr="/mnt/data/41FEED6D-C48B-4554-8E57-8C2E38E856F4_Original.jpe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417320"/>
            <a:ext cx="5166360" cy="44348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31520" y="5943600"/>
            <a:ext cx="2103120" cy="384048"/>
          </a:xfrm>
          <a:prstGeom prst="roundRect">
            <a:avLst>
              <a:gd name="adj" fmla="val 19048"/>
            </a:avLst>
          </a:prstGeom>
          <a:solidFill>
            <a:srgbClr val="E6EBDD"/>
          </a:solidFill>
          <a:ln w="12700">
            <a:solidFill>
              <a:srgbClr val="E6EBDD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841248" y="6035040"/>
            <a:ext cx="18836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E6B3B"/>
                </a:solidFill>
              </a:rPr>
              <a:t>LAND &amp; TENURE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2971800" y="5943600"/>
            <a:ext cx="1554480" cy="384048"/>
          </a:xfrm>
          <a:prstGeom prst="roundRect">
            <a:avLst>
              <a:gd name="adj" fmla="val 19048"/>
            </a:avLst>
          </a:prstGeom>
          <a:solidFill>
            <a:srgbClr val="E6EBDD"/>
          </a:solidFill>
          <a:ln w="12700">
            <a:solidFill>
              <a:srgbClr val="E6EBDD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3081528" y="6035040"/>
            <a:ext cx="13350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E6B3B"/>
                </a:solidFill>
              </a:rPr>
              <a:t>FINANCE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4663440" y="594360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E6EBDD"/>
          </a:solidFill>
          <a:ln w="12700">
            <a:solidFill>
              <a:srgbClr val="E6EBD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4773168" y="6035040"/>
            <a:ext cx="16093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E6B3B"/>
                </a:solidFill>
              </a:rPr>
              <a:t>TECHNOLOGY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6629400" y="5943600"/>
            <a:ext cx="2514600" cy="384048"/>
          </a:xfrm>
          <a:prstGeom prst="roundRect">
            <a:avLst>
              <a:gd name="adj" fmla="val 19048"/>
            </a:avLst>
          </a:prstGeom>
          <a:solidFill>
            <a:srgbClr val="E6EBDD"/>
          </a:solidFill>
          <a:ln w="12700">
            <a:solidFill>
              <a:srgbClr val="E6EBD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739128" y="6035040"/>
            <a:ext cx="22951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E6B3B"/>
                </a:solidFill>
              </a:rPr>
              <a:t>EXTENSION &amp; TRAINING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9281160" y="594360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6EBDD"/>
          </a:solidFill>
          <a:ln w="12700">
            <a:solidFill>
              <a:srgbClr val="E6EBD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390888" y="6035040"/>
            <a:ext cx="11978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E6B3B"/>
                </a:solidFill>
              </a:rPr>
              <a:t>TIME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BEYOND PRODUCTION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Markets are where value becomes power</a:t>
            </a:r>
            <a:endParaRPr lang="en-US" sz="2800" dirty="0"/>
          </a:p>
        </p:txBody>
      </p:sp>
      <p:pic>
        <p:nvPicPr>
          <p:cNvPr id="4" name="Image 0" descr="/mnt/data/cfcc0663-fa76-4837-a4a6-4433ee21c6f2_Original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371600"/>
            <a:ext cx="3657600" cy="4709160"/>
          </a:xfrm>
          <a:prstGeom prst="rect">
            <a:avLst/>
          </a:prstGeom>
        </p:spPr>
      </p:pic>
      <p:pic>
        <p:nvPicPr>
          <p:cNvPr id="5" name="Image 1" descr="/mnt/data/IMG_6905_Original.jpe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840" y="1371600"/>
            <a:ext cx="3474720" cy="4709160"/>
          </a:xfrm>
          <a:prstGeom prst="rect">
            <a:avLst/>
          </a:prstGeom>
        </p:spPr>
      </p:pic>
      <p:pic>
        <p:nvPicPr>
          <p:cNvPr id="6" name="Image 2" descr="/mnt/data/IMG_8539_Original.jpe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371600"/>
            <a:ext cx="3474720" cy="470916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371600" y="5989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6B3B"/>
                </a:solidFill>
              </a:rPr>
              <a:t>SELL</a:t>
            </a:r>
            <a:endParaRPr lang="en-US" sz="1300" dirty="0"/>
          </a:p>
        </p:txBody>
      </p:sp>
      <p:sp>
        <p:nvSpPr>
          <p:cNvPr id="8" name="Text 3"/>
          <p:cNvSpPr/>
          <p:nvPr/>
        </p:nvSpPr>
        <p:spPr>
          <a:xfrm>
            <a:off x="5257800" y="5989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6B3B"/>
                </a:solidFill>
              </a:rPr>
              <a:t>OWN</a:t>
            </a:r>
            <a:endParaRPr lang="en-US" sz="1300" dirty="0"/>
          </a:p>
        </p:txBody>
      </p:sp>
      <p:sp>
        <p:nvSpPr>
          <p:cNvPr id="9" name="Text 4"/>
          <p:cNvSpPr/>
          <p:nvPr/>
        </p:nvSpPr>
        <p:spPr>
          <a:xfrm>
            <a:off x="8823960" y="5989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E6B3B"/>
                </a:solidFill>
              </a:rPr>
              <a:t>ADD VALUE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ENTERPRISE AND AGENCY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Ownership changes the conversation</a:t>
            </a:r>
            <a:endParaRPr lang="en-US" sz="2800" dirty="0"/>
          </a:p>
        </p:txBody>
      </p:sp>
      <p:pic>
        <p:nvPicPr>
          <p:cNvPr id="4" name="Image 0" descr="/mnt/data/IMG_3008_Original_Original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371600"/>
            <a:ext cx="4892040" cy="4846320"/>
          </a:xfrm>
          <a:prstGeom prst="rect">
            <a:avLst/>
          </a:prstGeom>
        </p:spPr>
      </p:pic>
      <p:pic>
        <p:nvPicPr>
          <p:cNvPr id="5" name="Image 1" descr="/mnt/data/IMG_8539_Original.jpe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1371600"/>
            <a:ext cx="5394960" cy="484632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434840" y="2514600"/>
            <a:ext cx="3291840" cy="1508760"/>
          </a:xfrm>
          <a:prstGeom prst="roundRect">
            <a:avLst>
              <a:gd name="adj" fmla="val 4848"/>
            </a:avLst>
          </a:prstGeom>
          <a:solidFill>
            <a:srgbClr val="20331F">
              <a:alpha val="95000"/>
            </a:srgbClr>
          </a:solidFill>
          <a:ln w="12700">
            <a:solidFill>
              <a:srgbClr val="20331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663440" y="2788920"/>
            <a:ext cx="2834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When women control assets and enterprises, they negotiate from a different position.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EQUALITY STRENGTHENS FOOD SYSTEMS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The payoff is systemic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50876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4E6B3B"/>
                </a:solidFill>
              </a:rPr>
              <a:t>≈ $1 TRILLION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1051560" y="2468880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63126"/>
                </a:solidFill>
              </a:rPr>
              <a:t>potential increase in global GDP from closing farm productivity and agricultural wage gaps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263640" y="150876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85D6B"/>
                </a:solidFill>
              </a:rPr>
              <a:t>45 MILLION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6903720" y="246888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63126"/>
                </a:solidFill>
              </a:rPr>
              <a:t>fewer people facing food insecurity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080760" y="1417320"/>
            <a:ext cx="0" cy="2834640"/>
          </a:xfrm>
          <a:prstGeom prst="line">
            <a:avLst/>
          </a:prstGeom>
          <a:noFill/>
          <a:ln w="19050">
            <a:solidFill>
              <a:srgbClr val="CCD5C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51663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705E"/>
                </a:solidFill>
              </a:rPr>
              <a:t>Source: FAO, The Status of Women in Agrifood Systems (2023)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05840" y="4160520"/>
            <a:ext cx="10149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63126"/>
                </a:solidFill>
              </a:rPr>
              <a:t>Gender equality is not a side project. It is part of the infrastructure of a resilient food system.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MOVE FROM INCLUSION TO AGENCY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What transformation looks like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005840" y="1417320"/>
            <a:ext cx="10149840" cy="658368"/>
          </a:xfrm>
          <a:prstGeom prst="roundRect">
            <a:avLst>
              <a:gd name="adj" fmla="val 5556"/>
            </a:avLst>
          </a:prstGeom>
          <a:solidFill>
            <a:srgbClr val="E4EAD9"/>
          </a:solidFill>
          <a:ln w="12700">
            <a:solidFill>
              <a:srgbClr val="E4EA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25880" y="160020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E6B3B"/>
                </a:solidFill>
              </a:rPr>
              <a:t>Design WITH women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0" y="15544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5A64A"/>
                </a:solidFill>
              </a:rPr>
              <a:t>→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26480" y="1600200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Not for women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005840" y="2313432"/>
            <a:ext cx="10149840" cy="658368"/>
          </a:xfrm>
          <a:prstGeom prst="roundRect">
            <a:avLst>
              <a:gd name="adj" fmla="val 5556"/>
            </a:avLst>
          </a:prstGeom>
          <a:solidFill>
            <a:srgbClr val="EEF1E8"/>
          </a:solidFill>
          <a:ln w="12700">
            <a:solidFill>
              <a:srgbClr val="E4EA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25880" y="2496312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E6B3B"/>
                </a:solidFill>
              </a:rPr>
              <a:t>Finance ownership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486400" y="245059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5A64A"/>
                </a:solidFill>
              </a:rPr>
              <a:t>→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126480" y="2496312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Not only participation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005840" y="3209544"/>
            <a:ext cx="10149840" cy="658368"/>
          </a:xfrm>
          <a:prstGeom prst="roundRect">
            <a:avLst>
              <a:gd name="adj" fmla="val 5556"/>
            </a:avLst>
          </a:prstGeom>
          <a:solidFill>
            <a:srgbClr val="E4EAD9"/>
          </a:solidFill>
          <a:ln w="12700">
            <a:solidFill>
              <a:srgbClr val="E4EA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325880" y="3392424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E6B3B"/>
                </a:solidFill>
              </a:rPr>
              <a:t>Measure control and voice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0" y="334670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5A64A"/>
                </a:solidFill>
              </a:rPr>
              <a:t>→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126480" y="3392424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Not only headcounts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005840" y="4105656"/>
            <a:ext cx="10149840" cy="658368"/>
          </a:xfrm>
          <a:prstGeom prst="roundRect">
            <a:avLst>
              <a:gd name="adj" fmla="val 5556"/>
            </a:avLst>
          </a:prstGeom>
          <a:solidFill>
            <a:srgbClr val="EEF1E8"/>
          </a:solidFill>
          <a:ln w="12700">
            <a:solidFill>
              <a:srgbClr val="E4EA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25880" y="4288536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E6B3B"/>
                </a:solidFill>
              </a:rPr>
              <a:t>Build market power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86400" y="424281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5A64A"/>
                </a:solidFill>
              </a:rPr>
              <a:t>→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26480" y="4288536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Not only production skills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" y="5001768"/>
            <a:ext cx="10149840" cy="658368"/>
          </a:xfrm>
          <a:prstGeom prst="roundRect">
            <a:avLst>
              <a:gd name="adj" fmla="val 5556"/>
            </a:avLst>
          </a:prstGeom>
          <a:solidFill>
            <a:srgbClr val="E4EAD9"/>
          </a:solidFill>
          <a:ln w="12700">
            <a:solidFill>
              <a:srgbClr val="E4EA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25880" y="518464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E6B3B"/>
                </a:solidFill>
              </a:rPr>
              <a:t>Change institutions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486400" y="51389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5A64A"/>
                </a:solidFill>
              </a:rPr>
              <a:t>→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126480" y="5184648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63126"/>
                </a:solidFill>
              </a:rPr>
              <a:t>Not only individual behavior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83A95C"/>
                </a:solidFill>
              </a:rPr>
              <a:t>A SIMPLE TEST FOR EVERY INTERVENTION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126"/>
                </a:solidFill>
              </a:rPr>
              <a:t>Ask a different question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D5A64A"/>
                </a:solidFill>
              </a:rPr>
              <a:t>WHO…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2743200" y="132588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126"/>
                </a:solidFill>
              </a:rPr>
              <a:t>owns the asset?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949440" y="132588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126"/>
                </a:solidFill>
              </a:rPr>
              <a:t>controls the income?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2743200" y="25603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126"/>
                </a:solidFill>
              </a:rPr>
              <a:t>has access to the market?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949440" y="25603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126"/>
                </a:solidFill>
              </a:rPr>
              <a:t>sets the priorities?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743200" y="379476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126"/>
                </a:solidFill>
              </a:rPr>
              <a:t>can say no?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949440" y="379476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126"/>
                </a:solidFill>
              </a:rPr>
              <a:t>gets to decide what happens next?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97280" y="5303520"/>
            <a:ext cx="996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4E6B3B"/>
                </a:solidFill>
              </a:rPr>
              <a:t>If we cannot answer these questions, we have not yet measured empowerment.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033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59185A0-9844-447E-B099-F722AA007AB8_Original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109728"/>
            <a:ext cx="5285232" cy="62727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14300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</a:rPr>
              <a:t>Women are not simply beneficiaries of sustainable food systems.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731520" y="251460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FD3A8"/>
                </a:solidFill>
              </a:rPr>
              <a:t>They are architects of them.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31520" y="352044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E2EBDD"/>
                </a:solidFill>
              </a:rPr>
              <a:t>The task is to make sure they have the power, resources and authority to build.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731520" y="50749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Thank you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31520" y="5532120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5D4BA"/>
                </a:solidFill>
              </a:rPr>
              <a:t>Mercedes Diane Griffin Forbes  •  Forbes Food &amp; Ag  •  DG Speaks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05E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 standalone="yes"?>
<Properties xmlns="http://schemas.openxmlformats.org/officeDocument/2006/extended-properties" xmlns:vt="http://schemas.openxmlformats.org/officeDocument/2006/docPropsVTypes">
	<TotalTime>0</TotalTime>
	<Words>0</Words>
	<Application>Microsoft Office PowerPoint</Application>
	<PresentationFormat>On-screen Show (16:9)</PresentationFormat>
	<Paragraphs>0</Paragraphs>
	<Slides>11</Slides>
	<Notes>11</Notes>
	<HiddenSlides>0</HiddenSlides>
	<MMClips>0</MMClips>
	<ScaleCrop>false</ScaleCrop>
	<HeadingPairs>
		<vt:vector size="6" baseType="variant">
			<vt:variant><vt:lpstr>Fonts Used</vt:lpstr></vt:variant>
			<vt:variant><vt:i4>2</vt:i4></vt:variant>
			<vt:variant><vt:lpstr>Theme</vt:lpstr></vt:variant>
			<vt:variant><vt:i4>1</vt:i4></vt:variant>
			<vt:variant><vt:lpstr>Slide Titles</vt:lpstr></vt:variant>
			<vt:variant><vt:i4>11</vt:i4></vt:variant>
		</vt:vector>
	</HeadingPairs>
	<TitlesOfParts>
		<vt:vector size="14" baseType="lpstr">
			<vt:lpstr>Arial</vt:lpstr>
			<vt:lpstr>Calibri</vt:lpstr>
			<vt:lpstr>Office Theme</vt:lpstr>
			<vt:lpstr>Slide 1</vt:lpstr><vt:lpstr>Slide 2</vt:lpstr><vt:lpstr>Slide 3</vt:lpstr><vt:lpstr>Slide 4</vt:lpstr><vt:lpstr>Slide 5</vt:lpstr><vt:lpstr>Slide 6</vt:lpstr><vt:lpstr>Slide 7</vt:lpstr><vt:lpstr>Slide 8</vt:lpstr><vt:lpstr>Slide 9</vt:lpstr><vt:lpstr>Slide 10</vt:lpstr><vt:lpstr>Slide 11</vt:lpstr>
		</vt:vector>
	</TitlesOfParts>
	<Company>Forbes Food & Ag / DG Speaks</Company>
	<LinksUpToDate>false</LinksUpToDate>
	<SharedDoc>false</SharedDoc>
	<HyperlinksChanged>false</HyperlinksChanged>
	<AppVersion>16.0000</AppVersion>
	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at the Heart of Sustainable Food Systems</dc:title>
  <dc:subject>Greenfest Braga 2026</dc:subject>
  <dc:creator>Mercedes Diane Griffin Forbes</dc:creator>
  <cp:lastModifiedBy>Mercedes Diane Griffin Forbes</cp:lastModifiedBy>
  <cp:revision>1</cp:revision>
  <dcterms:created xsi:type="dcterms:W3CDTF">2026-09-25T21:48:20Z</dcterms:created>
  <dcterms:modified xsi:type="dcterms:W3CDTF">2026-09-25T21:48:20Z</dcterms:modified>
</cp:coreProperties>
</file>